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14"/>
  </p:notesMasterIdLst>
  <p:handoutMasterIdLst>
    <p:handoutMasterId r:id="rId15"/>
  </p:handoutMasterIdLst>
  <p:sldIdLst>
    <p:sldId id="322" r:id="rId2"/>
    <p:sldId id="321" r:id="rId3"/>
    <p:sldId id="324" r:id="rId4"/>
    <p:sldId id="315" r:id="rId5"/>
    <p:sldId id="331" r:id="rId6"/>
    <p:sldId id="325" r:id="rId7"/>
    <p:sldId id="328" r:id="rId8"/>
    <p:sldId id="314" r:id="rId9"/>
    <p:sldId id="326" r:id="rId10"/>
    <p:sldId id="313" r:id="rId11"/>
    <p:sldId id="333" r:id="rId12"/>
    <p:sldId id="323" r:id="rId13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01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551" userDrawn="1">
          <p15:clr>
            <a:srgbClr val="A4A3A4"/>
          </p15:clr>
        </p15:guide>
        <p15:guide id="6" orient="horz" pos="2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D39"/>
    <a:srgbClr val="562212"/>
    <a:srgbClr val="EC7358"/>
    <a:srgbClr val="C2926A"/>
    <a:srgbClr val="EEE2D7"/>
    <a:srgbClr val="D6B89B"/>
    <a:srgbClr val="FAD9CA"/>
    <a:srgbClr val="6D4132"/>
    <a:srgbClr val="CF0F38"/>
    <a:srgbClr val="67A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707" autoAdjust="0"/>
  </p:normalViewPr>
  <p:slideViewPr>
    <p:cSldViewPr snapToGrid="0" showGuides="1">
      <p:cViewPr varScale="1">
        <p:scale>
          <a:sx n="80" d="100"/>
          <a:sy n="80" d="100"/>
        </p:scale>
        <p:origin x="758" y="58"/>
      </p:cViewPr>
      <p:guideLst>
        <p:guide orient="horz" pos="4201"/>
        <p:guide orient="horz"/>
        <p:guide pos="551"/>
        <p:guide orient="horz" pos="2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217" cy="497603"/>
          </a:xfrm>
          <a:prstGeom prst="rect">
            <a:avLst/>
          </a:prstGeom>
        </p:spPr>
        <p:txBody>
          <a:bodyPr vert="horz" lIns="91563" tIns="45781" rIns="91563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3" y="0"/>
            <a:ext cx="2951217" cy="497603"/>
          </a:xfrm>
          <a:prstGeom prst="rect">
            <a:avLst/>
          </a:prstGeom>
        </p:spPr>
        <p:txBody>
          <a:bodyPr vert="horz" lIns="91563" tIns="45781" rIns="91563" bIns="45781" rtlCol="0"/>
          <a:lstStyle>
            <a:lvl1pPr algn="r">
              <a:defRPr sz="1200"/>
            </a:lvl1pPr>
          </a:lstStyle>
          <a:p>
            <a:fld id="{430597C5-DC32-4F19-A03C-3BEAC531CCC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3323"/>
            <a:ext cx="2951217" cy="497603"/>
          </a:xfrm>
          <a:prstGeom prst="rect">
            <a:avLst/>
          </a:prstGeom>
        </p:spPr>
        <p:txBody>
          <a:bodyPr vert="horz" lIns="91563" tIns="45781" rIns="91563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3" y="9443323"/>
            <a:ext cx="2951217" cy="497603"/>
          </a:xfrm>
          <a:prstGeom prst="rect">
            <a:avLst/>
          </a:prstGeom>
        </p:spPr>
        <p:txBody>
          <a:bodyPr vert="horz" lIns="91563" tIns="45781" rIns="91563" bIns="45781" rtlCol="0" anchor="b"/>
          <a:lstStyle>
            <a:lvl1pPr algn="r">
              <a:defRPr sz="1200"/>
            </a:lvl1pPr>
          </a:lstStyle>
          <a:p>
            <a:fld id="{A2BB7002-AF96-47EA-BB75-9135A7B19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70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563" tIns="45781" rIns="91563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1" y="0"/>
            <a:ext cx="2950475" cy="498773"/>
          </a:xfrm>
          <a:prstGeom prst="rect">
            <a:avLst/>
          </a:prstGeom>
        </p:spPr>
        <p:txBody>
          <a:bodyPr vert="horz" lIns="91563" tIns="45781" rIns="91563" bIns="45781" rtlCol="0"/>
          <a:lstStyle>
            <a:lvl1pPr algn="r">
              <a:defRPr sz="1200"/>
            </a:lvl1pPr>
          </a:lstStyle>
          <a:p>
            <a:fld id="{6089EBDF-7FE5-4CDC-8682-282A0A422B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3" tIns="45781" rIns="91563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2"/>
            <a:ext cx="5447030" cy="3914239"/>
          </a:xfrm>
          <a:prstGeom prst="rect">
            <a:avLst/>
          </a:prstGeom>
        </p:spPr>
        <p:txBody>
          <a:bodyPr vert="horz" lIns="91563" tIns="45781" rIns="91563" bIns="457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61"/>
            <a:ext cx="2950475" cy="498772"/>
          </a:xfrm>
          <a:prstGeom prst="rect">
            <a:avLst/>
          </a:prstGeom>
        </p:spPr>
        <p:txBody>
          <a:bodyPr vert="horz" lIns="91563" tIns="45781" rIns="91563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1" y="9442161"/>
            <a:ext cx="2950475" cy="498772"/>
          </a:xfrm>
          <a:prstGeom prst="rect">
            <a:avLst/>
          </a:prstGeom>
        </p:spPr>
        <p:txBody>
          <a:bodyPr vert="horz" lIns="91563" tIns="45781" rIns="91563" bIns="45781" rtlCol="0" anchor="b"/>
          <a:lstStyle>
            <a:lvl1pPr algn="r">
              <a:defRPr sz="1200"/>
            </a:lvl1pPr>
          </a:lstStyle>
          <a:p>
            <a:fld id="{B7568B9E-EA8A-47B2-AF9A-7E709E5DE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9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68B9E-EA8A-47B2-AF9A-7E709E5DE07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25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68B9E-EA8A-47B2-AF9A-7E709E5DE07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8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43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9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59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91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34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52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96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77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83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33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65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C77F3-E050-46DA-83B2-C8C97C932283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71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hyperlink" Target="mailto:inf0@mb38.ru" TargetMode="External"/><Relationship Id="rId4" Type="http://schemas.openxmlformats.org/officeDocument/2006/relationships/hyperlink" Target="mailto:inf&#1086;@mb38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bin"/><Relationship Id="rId5" Type="http://schemas.openxmlformats.org/officeDocument/2006/relationships/image" Target="../media/image32.png"/><Relationship Id="rId10" Type="http://schemas.openxmlformats.org/officeDocument/2006/relationships/image" Target="../media/image37.bin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6281" y="2693987"/>
            <a:ext cx="10816430" cy="1470025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  <a:t>ЦЕНТР «МОЙ БИЗНЕС» </a:t>
            </a:r>
            <a:b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rPr>
              <a:t>                    </a:t>
            </a:r>
            <a:r>
              <a:rPr lang="ru-RU" sz="4000" dirty="0">
                <a:solidFill>
                  <a:srgbClr val="562212"/>
                </a:solidFill>
                <a:latin typeface="Arial Black" panose="020B0A04020102020204" pitchFamily="34" charset="0"/>
                <a:ea typeface="+mn-ea"/>
                <a:cs typeface="+mn-cs"/>
              </a:rPr>
              <a:t>В ИРКУТСКОЙ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137" y="293242"/>
            <a:ext cx="2968569" cy="122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620" y="404664"/>
            <a:ext cx="3116651" cy="998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7219" y="6242670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2926A"/>
                </a:solidFill>
                <a:latin typeface="Arial Black" panose="020B0A04020102020204" pitchFamily="34" charset="0"/>
              </a:rPr>
              <a:t>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00611" y="5404707"/>
            <a:ext cx="525589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E74D3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РЕЖИМ РАБОТЫ </a:t>
            </a:r>
          </a:p>
          <a:p>
            <a:pPr algn="ctr"/>
            <a:r>
              <a:rPr lang="ru-RU" sz="2400" b="1" i="1" dirty="0">
                <a:solidFill>
                  <a:srgbClr val="E74D3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ЕЖЕДНЕВНО 8.00 – 00.00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85" y="6401726"/>
            <a:ext cx="1216727" cy="45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2926A"/>
                </a:solidFill>
              </a:rPr>
              <a:t>12</a:t>
            </a:r>
          </a:p>
        </p:txBody>
      </p:sp>
      <p:sp>
        <p:nvSpPr>
          <p:cNvPr id="44" name="Прямоугольник 43"/>
          <p:cNvSpPr/>
          <p:nvPr/>
        </p:nvSpPr>
        <p:spPr>
          <a:xfrm flipV="1">
            <a:off x="874713" y="6269328"/>
            <a:ext cx="11317287" cy="45719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 flipV="1">
            <a:off x="0" y="6250291"/>
            <a:ext cx="1066799" cy="68909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0"/>
            <a:ext cx="720000" cy="720000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67290" y="220919"/>
            <a:ext cx="924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 dirty="0"/>
              <a:t>КОНФЕРЕНЦ-ЗАЛ В ЦЕНТРЕ «МОЙ БИЗНЕС»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2EF381-3749-424D-A4EA-11E6AE9041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81" y="923398"/>
            <a:ext cx="3988037" cy="265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85C98A-638A-4196-9B85-F83E8CA864CB}"/>
              </a:ext>
            </a:extLst>
          </p:cNvPr>
          <p:cNvSpPr/>
          <p:nvPr/>
        </p:nvSpPr>
        <p:spPr>
          <a:xfrm>
            <a:off x="3076892" y="6388065"/>
            <a:ext cx="6303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E74D3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БРОНИРОВАНИЕ ПО ТЕЛ: 8 (3952) 728-777</a:t>
            </a:r>
            <a:endParaRPr lang="ru-RU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993EF4E-6994-4FC4-BA38-F31E27D78C09}"/>
              </a:ext>
            </a:extLst>
          </p:cNvPr>
          <p:cNvSpPr/>
          <p:nvPr/>
        </p:nvSpPr>
        <p:spPr>
          <a:xfrm>
            <a:off x="8672378" y="4042803"/>
            <a:ext cx="29651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Конференц-зал подходит для любых мероприятий:</a:t>
            </a:r>
          </a:p>
          <a:p>
            <a:r>
              <a:rPr lang="ru-RU" sz="1400" b="1" i="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Конференции</a:t>
            </a:r>
          </a:p>
          <a:p>
            <a:r>
              <a:rPr lang="ru-RU" sz="1400" b="1" i="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Мастер-классы</a:t>
            </a:r>
          </a:p>
          <a:p>
            <a:r>
              <a:rPr lang="ru-RU" sz="1400" b="1" i="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Тренинги</a:t>
            </a:r>
          </a:p>
          <a:p>
            <a:r>
              <a:rPr lang="ru-RU" sz="1400" b="1" i="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И многое другое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EA15B1-7D21-456F-9409-817E64DA9E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475" y="2231756"/>
            <a:ext cx="3813103" cy="2859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C8F6350-1732-4249-8578-25BF10B9E5AD}"/>
              </a:ext>
            </a:extLst>
          </p:cNvPr>
          <p:cNvSpPr/>
          <p:nvPr/>
        </p:nvSpPr>
        <p:spPr>
          <a:xfrm>
            <a:off x="874713" y="4042803"/>
            <a:ext cx="33358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 варианта вместимости </a:t>
            </a:r>
            <a:br>
              <a:rPr lang="ru-RU" sz="1400" b="1" i="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400" b="1" i="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конференц-зала: </a:t>
            </a:r>
          </a:p>
          <a:p>
            <a:r>
              <a:rPr lang="ru-RU" sz="1400" b="1" i="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- 40 человек</a:t>
            </a:r>
          </a:p>
          <a:p>
            <a:r>
              <a:rPr lang="ru-RU" sz="1400" b="1" i="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- 60 человек</a:t>
            </a:r>
          </a:p>
          <a:p>
            <a:r>
              <a:rPr lang="ru-RU" sz="1400" b="1" i="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- 100 человек</a:t>
            </a:r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2CA86F-321E-4AD8-A255-68BF22275F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672" y="861254"/>
            <a:ext cx="3756568" cy="2505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995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54696" y="4534193"/>
            <a:ext cx="5337303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E74D3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  <a:p>
            <a:r>
              <a:rPr lang="ru-RU" dirty="0"/>
              <a:t>РЕЖИМ РАБОТЫ </a:t>
            </a:r>
          </a:p>
          <a:p>
            <a:r>
              <a:rPr lang="ru-RU" dirty="0"/>
              <a:t> ЕЖЕДНЕВНО 08.00 – 21.00</a:t>
            </a:r>
          </a:p>
          <a:p>
            <a:endParaRPr lang="ru-RU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85" y="6401726"/>
            <a:ext cx="1216727" cy="45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2926A"/>
                </a:solidFill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874712" y="6281204"/>
            <a:ext cx="11317287" cy="45719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0" y="6250291"/>
            <a:ext cx="1066799" cy="68909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720000" cy="720000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0038" y="165331"/>
            <a:ext cx="695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3200" dirty="0"/>
              <a:t>ЦЕНТР «МОЙ БИЗНЕС»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0B107B-39F7-44E2-A6FF-6075C0215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7633" y="3743861"/>
            <a:ext cx="553148" cy="5402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34FFB4-6C01-4C0C-9078-B948B277FB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99" y="156684"/>
            <a:ext cx="2987932" cy="3790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83848C-E899-46A6-9523-3514403081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97" y="1402737"/>
            <a:ext cx="6250499" cy="4386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C461E5-5F6A-4D09-B329-CC89A77BE6D5}"/>
              </a:ext>
            </a:extLst>
          </p:cNvPr>
          <p:cNvSpPr/>
          <p:nvPr/>
        </p:nvSpPr>
        <p:spPr>
          <a:xfrm>
            <a:off x="2808303" y="6313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E74D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E74D3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ЗОНА ОТДЫХА – КОФЕЙНЯ </a:t>
            </a:r>
            <a:r>
              <a:rPr lang="en-US" b="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CASTRO CAFE</a:t>
            </a:r>
            <a:endParaRPr lang="ru-RU" b="1" dirty="0">
              <a:solidFill>
                <a:srgbClr val="56221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9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937" y="679012"/>
            <a:ext cx="7267223" cy="2314609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562212"/>
                </a:solidFill>
                <a:latin typeface="Arial Black" panose="020B0A04020102020204" pitchFamily="34" charset="0"/>
                <a:ea typeface="+mn-ea"/>
                <a:cs typeface="+mn-cs"/>
              </a:rPr>
              <a:t>Ждем Вас в центре </a:t>
            </a:r>
            <a:br>
              <a:rPr lang="ru-RU" sz="4800" dirty="0">
                <a:solidFill>
                  <a:srgbClr val="562212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4800" dirty="0">
                <a:solidFill>
                  <a:srgbClr val="562212"/>
                </a:solidFill>
                <a:latin typeface="Arial Black" panose="020B0A04020102020204" pitchFamily="34" charset="0"/>
                <a:ea typeface="+mn-ea"/>
                <a:cs typeface="+mn-cs"/>
              </a:rPr>
              <a:t>«Мой бизнес»!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806236-52EA-4E98-A940-B4459C4007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58" y="4517862"/>
            <a:ext cx="2792547" cy="139479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4260D76-E411-4829-A8A3-0380434C011E}"/>
              </a:ext>
            </a:extLst>
          </p:cNvPr>
          <p:cNvCxnSpPr/>
          <p:nvPr/>
        </p:nvCxnSpPr>
        <p:spPr>
          <a:xfrm>
            <a:off x="4431864" y="4353063"/>
            <a:ext cx="0" cy="1658143"/>
          </a:xfrm>
          <a:prstGeom prst="line">
            <a:avLst/>
          </a:prstGeom>
          <a:ln>
            <a:solidFill>
              <a:srgbClr val="E74D3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A609BCD-02FC-48C5-9A2E-705C0394EC9C}"/>
              </a:ext>
            </a:extLst>
          </p:cNvPr>
          <p:cNvSpPr txBox="1">
            <a:spLocks/>
          </p:cNvSpPr>
          <p:nvPr/>
        </p:nvSpPr>
        <p:spPr>
          <a:xfrm>
            <a:off x="4663642" y="4616637"/>
            <a:ext cx="2620981" cy="1296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rgbClr val="562212"/>
                </a:solidFill>
                <a:latin typeface="Arial Black" panose="020B0A04020102020204" pitchFamily="34" charset="0"/>
                <a:ea typeface="+mn-ea"/>
                <a:cs typeface="+mn-cs"/>
              </a:rPr>
              <a:t>Ул. Рабочая 2А/4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Arial Black" panose="020B0A04020102020204" pitchFamily="34" charset="0"/>
                <a:ea typeface="+mn-ea"/>
                <a:cs typeface="+mn-cs"/>
              </a:rPr>
              <a:t>+7 (3952) 202-102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Arial Black" panose="020B0A040201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</a:t>
            </a:r>
            <a:r>
              <a:rPr lang="ru-RU" sz="1800" dirty="0">
                <a:solidFill>
                  <a:srgbClr val="562212"/>
                </a:solidFill>
                <a:latin typeface="Arial Black" panose="020B0A040201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</a:t>
            </a:r>
            <a:r>
              <a:rPr lang="en-US" sz="1800" dirty="0">
                <a:solidFill>
                  <a:srgbClr val="562212"/>
                </a:solidFill>
                <a:latin typeface="Arial Black" panose="020B0A040201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@mb38.ru</a:t>
            </a:r>
            <a:endParaRPr lang="en-US" sz="1800" dirty="0">
              <a:solidFill>
                <a:srgbClr val="562212"/>
              </a:solidFill>
              <a:latin typeface="Arial Black" panose="020B0A04020102020204" pitchFamily="34" charset="0"/>
              <a:ea typeface="+mn-ea"/>
              <a:cs typeface="+mn-cs"/>
            </a:endParaRPr>
          </a:p>
          <a:p>
            <a:pPr algn="l"/>
            <a:r>
              <a:rPr lang="en-US" sz="1800" dirty="0">
                <a:solidFill>
                  <a:srgbClr val="562212"/>
                </a:solidFill>
                <a:latin typeface="Arial Black" panose="020B0A04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mb38.ru</a:t>
            </a:r>
            <a:endParaRPr lang="en-US" sz="1800" dirty="0">
              <a:solidFill>
                <a:srgbClr val="56221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D24E679-6E0F-41B3-A5F6-052853078FC9}"/>
              </a:ext>
            </a:extLst>
          </p:cNvPr>
          <p:cNvGrpSpPr/>
          <p:nvPr/>
        </p:nvGrpSpPr>
        <p:grpSpPr>
          <a:xfrm>
            <a:off x="8000053" y="4083857"/>
            <a:ext cx="4468940" cy="2041865"/>
            <a:chOff x="7647598" y="4210443"/>
            <a:chExt cx="4468940" cy="2041865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5D9486E3-EB0C-4068-A030-0A73263C978D}"/>
                </a:ext>
              </a:extLst>
            </p:cNvPr>
            <p:cNvCxnSpPr/>
            <p:nvPr/>
          </p:nvCxnSpPr>
          <p:spPr>
            <a:xfrm>
              <a:off x="7647598" y="4521489"/>
              <a:ext cx="0" cy="1658143"/>
            </a:xfrm>
            <a:prstGeom prst="line">
              <a:avLst/>
            </a:prstGeom>
            <a:ln>
              <a:solidFill>
                <a:srgbClr val="E74D3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Заголовок 1">
              <a:extLst>
                <a:ext uri="{FF2B5EF4-FFF2-40B4-BE49-F238E27FC236}">
                  <a16:creationId xmlns:a16="http://schemas.microsoft.com/office/drawing/2014/main" id="{8B2D9A89-C622-416C-B3D7-A359404641A6}"/>
                </a:ext>
              </a:extLst>
            </p:cNvPr>
            <p:cNvSpPr txBox="1">
              <a:spLocks/>
            </p:cNvSpPr>
            <p:nvPr/>
          </p:nvSpPr>
          <p:spPr>
            <a:xfrm>
              <a:off x="7867992" y="4956287"/>
              <a:ext cx="3466285" cy="129602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800" dirty="0">
                  <a:solidFill>
                    <a:srgbClr val="562212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Ул. Рабочая 2А/4</a:t>
              </a:r>
            </a:p>
            <a:p>
              <a:pPr algn="l"/>
              <a:r>
                <a:rPr lang="ru-RU" sz="1800" dirty="0">
                  <a:solidFill>
                    <a:srgbClr val="562212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+7 (3952) </a:t>
              </a:r>
              <a:r>
                <a:rPr lang="ru-RU" sz="1800" dirty="0">
                  <a:solidFill>
                    <a:srgbClr val="562212"/>
                  </a:solidFill>
                  <a:latin typeface="Arial Black" panose="020B0A04020102020204" pitchFamily="34" charset="0"/>
                </a:rPr>
                <a:t>728-777</a:t>
              </a:r>
              <a:endParaRPr lang="ru-RU" sz="1800" dirty="0">
                <a:solidFill>
                  <a:srgbClr val="562212"/>
                </a:solidFill>
                <a:latin typeface="Arial Black" panose="020B0A04020102020204" pitchFamily="34" charset="0"/>
                <a:ea typeface="+mn-ea"/>
                <a:cs typeface="+mn-cs"/>
              </a:endParaRPr>
            </a:p>
            <a:p>
              <a:pPr algn="l"/>
              <a:r>
                <a:rPr lang="ru-RU" sz="1800" dirty="0">
                  <a:solidFill>
                    <a:srgbClr val="562212"/>
                  </a:solidFill>
                  <a:latin typeface="Arial Black" panose="020B0A04020102020204" pitchFamily="34" charset="0"/>
                </a:rPr>
                <a:t>+7 (3952)</a:t>
              </a:r>
              <a:r>
                <a:rPr lang="ru-RU" sz="1800" dirty="0">
                  <a:solidFill>
                    <a:srgbClr val="562212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 203-102</a:t>
              </a:r>
            </a:p>
            <a:p>
              <a:pPr algn="l"/>
              <a:r>
                <a:rPr lang="en-US" sz="1800" u="sng" dirty="0">
                  <a:solidFill>
                    <a:srgbClr val="562212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coworking</a:t>
              </a:r>
              <a:r>
                <a:rPr lang="en-US" sz="1800" dirty="0">
                  <a:solidFill>
                    <a:srgbClr val="562212"/>
                  </a:solidFill>
                  <a:latin typeface="Arial Black" panose="020B0A04020102020204" pitchFamily="34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@mb38.ru</a:t>
              </a:r>
              <a:endParaRPr lang="en-US" sz="1800" dirty="0">
                <a:solidFill>
                  <a:srgbClr val="562212"/>
                </a:solidFill>
                <a:latin typeface="Arial Black" panose="020B0A04020102020204" pitchFamily="34" charset="0"/>
                <a:ea typeface="+mn-ea"/>
                <a:cs typeface="+mn-cs"/>
              </a:endParaRPr>
            </a:p>
            <a:p>
              <a:pPr algn="l"/>
              <a:r>
                <a:rPr lang="en-US" sz="1800" dirty="0">
                  <a:solidFill>
                    <a:srgbClr val="562212"/>
                  </a:solidFill>
                  <a:latin typeface="Arial Black" panose="020B0A040201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mb38.ru</a:t>
              </a:r>
              <a:endParaRPr lang="en-US" sz="1800" dirty="0">
                <a:solidFill>
                  <a:srgbClr val="562212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id="{9DAAA4FF-9D0C-4BD1-BC5E-1FB21CA98E12}"/>
                </a:ext>
              </a:extLst>
            </p:cNvPr>
            <p:cNvSpPr txBox="1">
              <a:spLocks/>
            </p:cNvSpPr>
            <p:nvPr/>
          </p:nvSpPr>
          <p:spPr>
            <a:xfrm>
              <a:off x="7743705" y="4210443"/>
              <a:ext cx="4372833" cy="6220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600" dirty="0">
                  <a:solidFill>
                    <a:srgbClr val="E74D39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Аренда конференц-зала, переговорных, рабочих мест:</a:t>
              </a:r>
              <a:endParaRPr lang="en-US" sz="1600" dirty="0">
                <a:solidFill>
                  <a:srgbClr val="E74D39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939D52-E4B4-4895-AE9A-12A898803A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575" y="550068"/>
            <a:ext cx="3145273" cy="2314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720000" cy="720000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874712" y="6281204"/>
            <a:ext cx="11317287" cy="45719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6250291"/>
            <a:ext cx="1066799" cy="68909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2926A"/>
                </a:solidFill>
              </a:rPr>
              <a:t>2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85" y="6401726"/>
            <a:ext cx="1216727" cy="45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06940" y="177530"/>
            <a:ext cx="1136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800" baseline="30000" dirty="0">
                <a:cs typeface="Arial" panose="020B0604020202020204" pitchFamily="34" charset="0"/>
              </a:rPr>
              <a:t>ЕДИНЫЙ ЦЕНТР ПОДДЕРЖКИ МАЛОГО И СРЕДНЕГО БИЗНЕСА «МОЙ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baseline="30000" dirty="0">
                <a:cs typeface="Arial" panose="020B0604020202020204" pitchFamily="34" charset="0"/>
              </a:rPr>
              <a:t>БИЗНЕС»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7630" y="3700853"/>
            <a:ext cx="7251865" cy="2400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74D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Центр расположен по адресу г.Иркутск, ул. Рабочая, 2 «А»     </a:t>
            </a:r>
          </a:p>
          <a:p>
            <a:r>
              <a:rPr lang="ru-RU" b="1" dirty="0">
                <a:solidFill>
                  <a:srgbClr val="E74D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Площадь Центра 1300 м2 </a:t>
            </a:r>
          </a:p>
          <a:p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организация пространства</a:t>
            </a:r>
          </a:p>
          <a:p>
            <a:pPr lvl="1">
              <a:buFontTx/>
              <a:buChar char="-"/>
            </a:pPr>
            <a:endParaRPr lang="ru-RU" sz="16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регламенты и стандарты предоставления услуг</a:t>
            </a:r>
          </a:p>
          <a:p>
            <a:pPr lvl="1">
              <a:buFontTx/>
              <a:buChar char="-"/>
            </a:pPr>
            <a:endParaRPr lang="ru-RU" sz="16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фирменный стиль всех организаций   </a:t>
            </a:r>
          </a:p>
          <a:p>
            <a:pPr lvl="1"/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 поддержки предпринимательства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996" y="1036090"/>
            <a:ext cx="6922886" cy="2392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4ED250-A57E-4636-8C63-5A6E30AC1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56" y="1094943"/>
            <a:ext cx="4504874" cy="491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3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0"/>
              <a:ext cx="720000" cy="720000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2926A"/>
                  </a:solidFill>
                </a:rPr>
                <a:t>4</a:t>
              </a:r>
              <a:endParaRPr lang="ru-RU" dirty="0">
                <a:solidFill>
                  <a:srgbClr val="C2926A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</p:grp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85" y="6401726"/>
            <a:ext cx="1216727" cy="45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49979" y="3135132"/>
            <a:ext cx="5035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ЦЕНТР «МОЙ БИЗНЕС» 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4228" y="3300061"/>
            <a:ext cx="5167934" cy="2490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289" y="3682726"/>
            <a:ext cx="1114813" cy="1901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28" y="3575406"/>
            <a:ext cx="4962143" cy="152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5377" y="6100046"/>
            <a:ext cx="1814079" cy="18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357044-ADE2-4EEB-BB14-578E778E625B}"/>
              </a:ext>
            </a:extLst>
          </p:cNvPr>
          <p:cNvGrpSpPr/>
          <p:nvPr/>
        </p:nvGrpSpPr>
        <p:grpSpPr>
          <a:xfrm>
            <a:off x="6803098" y="830762"/>
            <a:ext cx="1362992" cy="1609310"/>
            <a:chOff x="4729182" y="3654353"/>
            <a:chExt cx="1362992" cy="1609310"/>
          </a:xfrm>
        </p:grpSpPr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008" y="3944987"/>
              <a:ext cx="1277649" cy="13186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7" name="TextBox 36"/>
            <p:cNvSpPr txBox="1"/>
            <p:nvPr/>
          </p:nvSpPr>
          <p:spPr>
            <a:xfrm>
              <a:off x="4729182" y="3654353"/>
              <a:ext cx="1362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>
                  <a:solidFill>
                    <a:srgbClr val="562212"/>
                  </a:solidFill>
                  <a:latin typeface="Arial Black" panose="020B0A040201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/>
                <a:t>ONLINE</a:t>
              </a:r>
              <a:endParaRPr lang="ru-RU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61183" y="145493"/>
            <a:ext cx="1006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 dirty="0"/>
              <a:t>ЕДИНОЕ ПРОСТРАНСТВО ЦЕНТРА «МОЙ БИЗНЕС»: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195" y="3935879"/>
            <a:ext cx="614033" cy="117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7116AC8-65C7-4B74-84BF-8A492C8E7768}"/>
              </a:ext>
            </a:extLst>
          </p:cNvPr>
          <p:cNvGrpSpPr/>
          <p:nvPr/>
        </p:nvGrpSpPr>
        <p:grpSpPr>
          <a:xfrm>
            <a:off x="3181407" y="705725"/>
            <a:ext cx="1526001" cy="1769905"/>
            <a:chOff x="2199578" y="4397822"/>
            <a:chExt cx="1687408" cy="1970389"/>
          </a:xfrm>
        </p:grpSpPr>
        <p:pic>
          <p:nvPicPr>
            <p:cNvPr id="33800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308" y="4812049"/>
              <a:ext cx="1540158" cy="15561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2199578" y="4397822"/>
              <a:ext cx="1687408" cy="44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>
                  <a:solidFill>
                    <a:srgbClr val="562212"/>
                  </a:solidFill>
                  <a:latin typeface="Arial Black" panose="020B0A040201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/>
                <a:t>OFFLINE                     </a:t>
              </a:r>
              <a:endParaRPr lang="ru-RU" dirty="0"/>
            </a:p>
          </p:txBody>
        </p:sp>
      </p:grp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AAD14611-21CE-4FE9-97F1-AABA133BE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8488" y="1014953"/>
            <a:ext cx="2518801" cy="139627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  <a:t>Заявка на сайте </a:t>
            </a:r>
            <a:r>
              <a:rPr lang="en-US" sz="1800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  <a:t>MB38.RU</a:t>
            </a:r>
            <a:br>
              <a:rPr lang="ru-RU" sz="1800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1600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  <a:t>или </a:t>
            </a:r>
            <a:br>
              <a:rPr lang="ru-RU" sz="1600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1600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  <a:t>по телефону </a:t>
            </a:r>
            <a:br>
              <a:rPr lang="ru-RU" sz="1600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1800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  <a:t>8 (3952) 202-102</a:t>
            </a:r>
            <a:br>
              <a:rPr lang="ru-RU" sz="1800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1800" dirty="0">
                <a:solidFill>
                  <a:srgbClr val="E74D39"/>
                </a:solidFill>
                <a:latin typeface="Arial Black" panose="020B0A04020102020204" pitchFamily="34" charset="0"/>
              </a:rPr>
              <a:t>8 (3952) 728-777</a:t>
            </a:r>
            <a:endParaRPr lang="ru-RU" sz="1800" dirty="0">
              <a:solidFill>
                <a:srgbClr val="562212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66D93F95-E29D-4F36-A198-080AFBDB74D7}"/>
              </a:ext>
            </a:extLst>
          </p:cNvPr>
          <p:cNvSpPr txBox="1">
            <a:spLocks/>
          </p:cNvSpPr>
          <p:nvPr/>
        </p:nvSpPr>
        <p:spPr>
          <a:xfrm>
            <a:off x="533399" y="1374678"/>
            <a:ext cx="2240262" cy="8040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  <a:t>Индивидуальная консультация </a:t>
            </a:r>
          </a:p>
          <a:p>
            <a:r>
              <a:rPr lang="ru-RU" sz="1600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  <a:t>в центре </a:t>
            </a:r>
          </a:p>
          <a:p>
            <a:r>
              <a:rPr lang="ru-RU" sz="1600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  <a:t>«Мой бизнес»</a:t>
            </a:r>
            <a:endParaRPr lang="ru-RU" sz="1600" dirty="0">
              <a:solidFill>
                <a:srgbClr val="562212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97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7278" y="2659819"/>
            <a:ext cx="2124721" cy="362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720000" cy="720000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2926A"/>
                  </a:solidFill>
                </a:rPr>
                <a:t>3</a:t>
              </a:r>
              <a:endParaRPr lang="ru-RU" dirty="0">
                <a:solidFill>
                  <a:srgbClr val="C2926A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0038" y="212020"/>
            <a:ext cx="1043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 dirty="0"/>
              <a:t>СТРУКТУРА ЦЕНТРА «МОЙ БИЗНЕС» 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85" y="6401726"/>
            <a:ext cx="1216727" cy="45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5" descr="ÐÐ°ÑÑÐ¸Ð½ÐºÐ¸ Ð¿Ð¾ Ð·Ð°Ð¿ÑÐ¾ÑÑ Ð¸ÑÐºÑÑÑÐºÐ¸Ð¹ Ð¾Ð±Ð»Ð°ÑÑÐ½Ð¾Ð¹ Ð³Ð°ÑÐ°Ð½ÑÐ¸Ð¹Ð½ÑÐ¹ ÑÐ¾Ð½Ð´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2" y="4978687"/>
            <a:ext cx="2658258" cy="70592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9" y="2351666"/>
            <a:ext cx="2875626" cy="105072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720000" y="3645586"/>
            <a:ext cx="2760047" cy="921748"/>
            <a:chOff x="237087" y="3859476"/>
            <a:chExt cx="3818311" cy="1092588"/>
          </a:xfrm>
        </p:grpSpPr>
        <p:pic>
          <p:nvPicPr>
            <p:cNvPr id="26" name="Picture 17" descr="http://irkobl.ru/sites/economy/small_business/%D0%91%D0%B5%D0%B7%D1%8B%D0%BC%D1%8F%D0%BD%D0%BD%D1%8B%D0%B9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87" y="3859476"/>
              <a:ext cx="1008389" cy="1008389"/>
            </a:xfrm>
            <a:prstGeom prst="rect">
              <a:avLst/>
            </a:prstGeom>
            <a:noFill/>
            <a:ln w="31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277007" y="3894083"/>
              <a:ext cx="2778391" cy="1057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14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ru-RU" sz="1200" b="1" dirty="0">
                  <a:solidFill>
                    <a:srgbClr val="5622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Фонд микрокредитования</a:t>
              </a:r>
              <a:endParaRPr lang="en-US" sz="1200" b="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ru-RU" sz="1200" b="1" dirty="0">
                  <a:solidFill>
                    <a:srgbClr val="5622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Иркутской области</a:t>
              </a:r>
              <a:endParaRPr lang="en-US" sz="1200" b="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ru-RU" sz="1400" b="1" dirty="0">
                <a:solidFill>
                  <a:srgbClr val="562212"/>
                </a:solidFill>
              </a:endParaRPr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73" y="1400487"/>
            <a:ext cx="2301336" cy="580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065" y="2391101"/>
            <a:ext cx="2568993" cy="67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9" y="1174499"/>
            <a:ext cx="2725445" cy="9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272" y="3423386"/>
            <a:ext cx="2568993" cy="9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16322" y="2416587"/>
            <a:ext cx="2786199" cy="83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5869366-27F3-4DCD-B2C2-34E41776D822}"/>
              </a:ext>
            </a:extLst>
          </p:cNvPr>
          <p:cNvGrpSpPr/>
          <p:nvPr/>
        </p:nvGrpSpPr>
        <p:grpSpPr>
          <a:xfrm>
            <a:off x="4292657" y="3598865"/>
            <a:ext cx="2619768" cy="1077218"/>
            <a:chOff x="4362588" y="3762316"/>
            <a:chExt cx="2619768" cy="1077218"/>
          </a:xfrm>
        </p:grpSpPr>
        <p:sp>
          <p:nvSpPr>
            <p:cNvPr id="21" name="TextBox 20"/>
            <p:cNvSpPr txBox="1"/>
            <p:nvPr/>
          </p:nvSpPr>
          <p:spPr>
            <a:xfrm>
              <a:off x="5049941" y="3762316"/>
              <a:ext cx="1932415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14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ru-RU" sz="1200" b="1" dirty="0">
                  <a:solidFill>
                    <a:srgbClr val="5622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Органы исполнительной власти</a:t>
              </a:r>
              <a:endParaRPr lang="en-US" sz="1200" b="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ru-RU" sz="1200" b="1" dirty="0">
                  <a:solidFill>
                    <a:srgbClr val="5622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Иркутской области</a:t>
              </a:r>
              <a:endParaRPr lang="en-US" sz="1200" b="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ru-RU" sz="1400" b="1" dirty="0">
                <a:solidFill>
                  <a:srgbClr val="562212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62588" y="3935862"/>
              <a:ext cx="733425" cy="80010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C82986-9F1D-4431-A488-96F8BC5CD57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129" y="994079"/>
            <a:ext cx="2908664" cy="13121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7ED944-E1EA-45AD-B963-2AF4D8CA489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631" y="4746057"/>
            <a:ext cx="1717960" cy="11531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84F0BC-C2F3-4216-AAB2-7A79A03B08B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862" y="4898996"/>
            <a:ext cx="1683883" cy="10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3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84542" y="1702731"/>
            <a:ext cx="206477" cy="578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85" y="6401726"/>
            <a:ext cx="1216727" cy="45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2926A"/>
                </a:solidFill>
              </a:rPr>
              <a:t>6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874712" y="6281204"/>
            <a:ext cx="11317287" cy="45719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0" y="6250291"/>
            <a:ext cx="1066799" cy="68909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720000" cy="720000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1721" y="307967"/>
            <a:ext cx="1043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 dirty="0"/>
              <a:t>ЦЕНТР «МОИ ДОКУМЕНТЫ ДЛЯ БИЗНЕСА»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0192" y="1702731"/>
            <a:ext cx="5126361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6D41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6D41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10 ОКОН МФЦ ДЛЯ БИЗНЕСА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0315" y="3210836"/>
            <a:ext cx="3965912" cy="1661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ru-RU" sz="2400" b="1" i="1" dirty="0">
              <a:solidFill>
                <a:srgbClr val="6D41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  <a:t>РЕЖИМ РАБОТЫ </a:t>
            </a:r>
          </a:p>
          <a:p>
            <a:pPr algn="ctr"/>
            <a:r>
              <a:rPr lang="ru-RU" i="1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  <a:t> ПОНЕДЕЛЬНИК –ПЯТНИЦА</a:t>
            </a:r>
          </a:p>
          <a:p>
            <a:pPr algn="ctr"/>
            <a:r>
              <a:rPr lang="ru-RU" i="1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  <a:t>09.00 – 18.00</a:t>
            </a:r>
          </a:p>
          <a:p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B516A5-8534-4367-95B2-EC77276A58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9" y="1284742"/>
            <a:ext cx="6158117" cy="4103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869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84542" y="1702731"/>
            <a:ext cx="206477" cy="578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85" y="6401726"/>
            <a:ext cx="1216727" cy="45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2926A"/>
                </a:solidFill>
              </a:rPr>
              <a:t>7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874712" y="6281204"/>
            <a:ext cx="11317287" cy="45719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0" y="6250291"/>
            <a:ext cx="1066799" cy="68909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720000" cy="720000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2260" y="258102"/>
            <a:ext cx="522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800" dirty="0"/>
              <a:t>ЦЕНТР «МОЙ БИЗНЕС»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4D7BBD-522E-4991-B3E9-39AD6AD85F58}"/>
              </a:ext>
            </a:extLst>
          </p:cNvPr>
          <p:cNvSpPr/>
          <p:nvPr/>
        </p:nvSpPr>
        <p:spPr>
          <a:xfrm>
            <a:off x="2574282" y="5345613"/>
            <a:ext cx="7043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srgbClr val="562212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</a:rPr>
              <a:t>ЗОНА ПРИЕМА И ОКАЗАНИЯ УСЛУГ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93C12B-9CB6-4319-BFC9-5E5A5187C8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735" y="412075"/>
            <a:ext cx="4950650" cy="4939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26FB1C-2FCB-4050-A238-9283CA0011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11" y="1223177"/>
            <a:ext cx="4233170" cy="352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869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84542" y="1702731"/>
            <a:ext cx="206477" cy="578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85" y="6401726"/>
            <a:ext cx="1216727" cy="45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2926A"/>
                </a:solidFill>
              </a:rPr>
              <a:t>8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874712" y="6281204"/>
            <a:ext cx="11317287" cy="45719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0" y="6250291"/>
            <a:ext cx="1066799" cy="68909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720000" cy="720000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399" y="241756"/>
            <a:ext cx="11316459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D41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ОРГАНИЗАЦИИ ИНФРАСТРУКТУРЫ РАЗВИТИЯ ПРЕДПРИНИМАТЕЛЬСТВА</a:t>
            </a:r>
            <a:endParaRPr lang="ru-RU" sz="2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1829" y="4478456"/>
            <a:ext cx="5379190" cy="18774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i="1">
                <a:solidFill>
                  <a:srgbClr val="6D41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ru-RU" sz="2800" dirty="0"/>
          </a:p>
          <a:p>
            <a:pPr algn="ctr"/>
            <a:r>
              <a:rPr lang="ru-RU" sz="2000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  <a:t>РЕЖИМ РАБОТЫ </a:t>
            </a:r>
          </a:p>
          <a:p>
            <a:pPr algn="ctr"/>
            <a:r>
              <a:rPr lang="ru-RU" sz="2000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  <a:t> ПОНЕДЕЛЬНИК –ПЯТНИЦА</a:t>
            </a:r>
          </a:p>
          <a:p>
            <a:pPr algn="ctr"/>
            <a:r>
              <a:rPr lang="ru-RU" sz="2000" dirty="0">
                <a:solidFill>
                  <a:srgbClr val="E74D39"/>
                </a:solidFill>
                <a:latin typeface="Arial Black" panose="020B0A04020102020204" pitchFamily="34" charset="0"/>
                <a:ea typeface="+mn-ea"/>
                <a:cs typeface="+mn-cs"/>
              </a:rPr>
              <a:t>09.00 – 18.00</a:t>
            </a:r>
          </a:p>
          <a:p>
            <a:pPr algn="ctr"/>
            <a:endParaRPr lang="ru-RU" sz="2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664" y="1151736"/>
            <a:ext cx="21552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550" y="2032414"/>
            <a:ext cx="1562792" cy="6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20" y="2821300"/>
            <a:ext cx="2170176" cy="6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85" y="4337810"/>
            <a:ext cx="1856667" cy="63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550" y="3579555"/>
            <a:ext cx="1487424" cy="72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ÐÐ°ÑÑÐ¸Ð½ÐºÐ¸ Ð¿Ð¾ Ð·Ð°Ð¿ÑÐ¾ÑÑ Ð¸ÑÐºÑÑÑÐºÐ¸Ð¹ Ð¾Ð±Ð»Ð°ÑÑÐ½Ð¾Ð¹ Ð³Ð°ÑÐ°Ð½ÑÐ¸Ð¹Ð½ÑÐ¹ ÑÐ¾Ð½Ð´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786" y="5364553"/>
            <a:ext cx="2573528" cy="683421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2054855" y="4542464"/>
            <a:ext cx="2979970" cy="892552"/>
            <a:chOff x="225767" y="3762035"/>
            <a:chExt cx="3960713" cy="2419911"/>
          </a:xfrm>
        </p:grpSpPr>
        <p:pic>
          <p:nvPicPr>
            <p:cNvPr id="28" name="Picture 17" descr="http://irkobl.ru/sites/economy/small_business/%D0%91%D0%B5%D0%B7%D1%8B%D0%BC%D1%8F%D0%BD%D0%BD%D1%8B%D0%B9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67" y="4177116"/>
              <a:ext cx="1025293" cy="1612144"/>
            </a:xfrm>
            <a:prstGeom prst="rect">
              <a:avLst/>
            </a:prstGeom>
            <a:noFill/>
            <a:ln w="31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201980" y="3762035"/>
              <a:ext cx="2984500" cy="24199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12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ru-RU" sz="1400" b="1" dirty="0">
                  <a:solidFill>
                    <a:srgbClr val="562212"/>
                  </a:solidFill>
                </a:rPr>
                <a:t>Фонд микрокредитования</a:t>
              </a:r>
              <a:endParaRPr lang="en-US" sz="1400" b="1" dirty="0">
                <a:solidFill>
                  <a:srgbClr val="562212"/>
                </a:solidFill>
              </a:endParaRPr>
            </a:p>
            <a:p>
              <a:pPr>
                <a:defRPr/>
              </a:pPr>
              <a:r>
                <a:rPr lang="ru-RU" sz="1400" b="1" dirty="0">
                  <a:solidFill>
                    <a:srgbClr val="562212"/>
                  </a:solidFill>
                </a:rPr>
                <a:t> Иркутской области</a:t>
              </a:r>
              <a:endParaRPr lang="en-US" sz="1400" b="1" dirty="0">
                <a:solidFill>
                  <a:srgbClr val="562212"/>
                </a:solidFill>
              </a:endParaRPr>
            </a:p>
            <a:p>
              <a:pPr>
                <a:defRPr/>
              </a:pPr>
              <a:endParaRPr lang="ru-RU" sz="1200" b="1" dirty="0">
                <a:solidFill>
                  <a:srgbClr val="562212"/>
                </a:solidFill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E9DFD8-DEB3-4BF2-8E80-401FB4C96B5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699" y="1415675"/>
            <a:ext cx="4272357" cy="2847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ABD42F-9368-4E5B-8170-15B3F4A52BB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424" y="1415675"/>
            <a:ext cx="4272358" cy="2847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869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85" y="6401726"/>
            <a:ext cx="1216727" cy="45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2926A"/>
                </a:solidFill>
              </a:rPr>
              <a:t>9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874712" y="6281204"/>
            <a:ext cx="11317287" cy="45719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0" y="6250291"/>
            <a:ext cx="1066799" cy="68909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720000" cy="720000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8454" y="95405"/>
            <a:ext cx="11253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800" dirty="0"/>
              <a:t>УНИКАЛЬНЫЙ КОВОРКИНГ ЦЕНТРА «МОЙ БИЗНЕС»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A803B2-B133-4B4F-8867-BB852A2697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30" y="2477205"/>
            <a:ext cx="7204637" cy="3157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3C61402-B3C3-4DDF-91C7-082EFCB66892}"/>
              </a:ext>
            </a:extLst>
          </p:cNvPr>
          <p:cNvSpPr txBox="1"/>
          <p:nvPr/>
        </p:nvSpPr>
        <p:spPr>
          <a:xfrm>
            <a:off x="6712278" y="5573318"/>
            <a:ext cx="525589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E74D3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РЕЖИМ РАБОТЫ </a:t>
            </a:r>
          </a:p>
          <a:p>
            <a:pPr algn="ctr"/>
            <a:r>
              <a:rPr lang="ru-RU" sz="2000" b="1" i="1" dirty="0">
                <a:solidFill>
                  <a:srgbClr val="E74D3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ЕЖЕДНЕВНО 08.00 – 00.00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70D4E7B-7A98-4A4A-9D90-1ECBCE189FCE}"/>
              </a:ext>
            </a:extLst>
          </p:cNvPr>
          <p:cNvSpPr/>
          <p:nvPr/>
        </p:nvSpPr>
        <p:spPr>
          <a:xfrm>
            <a:off x="5889815" y="6387733"/>
            <a:ext cx="5692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E74D3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БРОНИРОВАНИЕ ПО ТЕЛ: 8 (3952) 728-777</a:t>
            </a:r>
            <a:endParaRPr lang="ru-RU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3CE0DF6-5F00-4216-90EE-8789D4A8AD6D}"/>
              </a:ext>
            </a:extLst>
          </p:cNvPr>
          <p:cNvSpPr/>
          <p:nvPr/>
        </p:nvSpPr>
        <p:spPr>
          <a:xfrm>
            <a:off x="360000" y="750913"/>
            <a:ext cx="57052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74D3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Преимущества коворкинга: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Доступные цены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40 оборудованных рабочих мест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Свободное пространство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Мягкие места для отдыха</a:t>
            </a:r>
          </a:p>
          <a:p>
            <a:pPr marL="342900" indent="-342900" algn="ctr">
              <a:buFontTx/>
              <a:buChar char="-"/>
            </a:pPr>
            <a:endParaRPr lang="ru-RU" sz="2400" b="1" i="1" dirty="0">
              <a:solidFill>
                <a:srgbClr val="E74D3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A3186B-C5CD-45C0-85FD-1448A2258C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603" y="860346"/>
            <a:ext cx="3419797" cy="4092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869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26447" y="5020248"/>
            <a:ext cx="5028404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ru-RU" sz="2400" i="1" dirty="0">
              <a:solidFill>
                <a:srgbClr val="6D413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>
                <a:solidFill>
                  <a:srgbClr val="E74D3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РЕЖИМ РАБОТЫ </a:t>
            </a:r>
          </a:p>
          <a:p>
            <a:pPr algn="ctr"/>
            <a:r>
              <a:rPr lang="ru-RU" sz="2400" b="1" i="1" dirty="0">
                <a:solidFill>
                  <a:srgbClr val="E74D3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ЕЖЕДНЕВНО 08.00 – 00.00</a:t>
            </a:r>
          </a:p>
          <a:p>
            <a:endParaRPr lang="ru-RU" sz="24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84542" y="1702731"/>
            <a:ext cx="206477" cy="578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85" y="6401726"/>
            <a:ext cx="1216727" cy="45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2926A"/>
                </a:solidFill>
              </a:rPr>
              <a:t>11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874712" y="6281204"/>
            <a:ext cx="11317287" cy="45719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0" y="6250291"/>
            <a:ext cx="1066799" cy="68909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720000" cy="720000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5349" y="191920"/>
            <a:ext cx="1043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 dirty="0"/>
              <a:t>ПЕРЕГОВОРНЫЕ КОМНАТЫ В ЦЕНТРЕ «МОЙ БИЗНЕС»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300487-07EA-4D97-8089-46B07C436A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355" y="1331763"/>
            <a:ext cx="5394590" cy="3596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387C52-3D76-4A91-86BA-25A2A86FC3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325384"/>
            <a:ext cx="5444796" cy="3630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ECE82C9-9B88-47F7-BFBE-2868B97DB136}"/>
              </a:ext>
            </a:extLst>
          </p:cNvPr>
          <p:cNvSpPr/>
          <p:nvPr/>
        </p:nvSpPr>
        <p:spPr>
          <a:xfrm>
            <a:off x="2819423" y="6346759"/>
            <a:ext cx="6303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E74D3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БРОНИРОВАНИЕ ПО ТЕЛ: 8 (3952) 728-777</a:t>
            </a:r>
            <a:endParaRPr lang="ru-RU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8C78C39-5051-4F1D-A85E-3AC0FF4F82C0}"/>
              </a:ext>
            </a:extLst>
          </p:cNvPr>
          <p:cNvSpPr/>
          <p:nvPr/>
        </p:nvSpPr>
        <p:spPr>
          <a:xfrm>
            <a:off x="395943" y="853415"/>
            <a:ext cx="5408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E74D3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Аренда индивидуального рабочего кабинета</a:t>
            </a:r>
            <a:endParaRPr lang="ru-RU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67940D3-028B-4658-B2F8-54265348AB39}"/>
              </a:ext>
            </a:extLst>
          </p:cNvPr>
          <p:cNvSpPr/>
          <p:nvPr/>
        </p:nvSpPr>
        <p:spPr>
          <a:xfrm>
            <a:off x="6820064" y="712087"/>
            <a:ext cx="5028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E74D3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Аренда изолированного пространства для проведения рабочих встреч</a:t>
            </a:r>
            <a:endParaRPr lang="ru-RU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97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19462</TotalTime>
  <Words>392</Words>
  <Application>Microsoft Office PowerPoint</Application>
  <PresentationFormat>Широкоэкранный</PresentationFormat>
  <Paragraphs>103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Office Theme</vt:lpstr>
      <vt:lpstr>ЦЕНТР «МОЙ БИЗНЕС»                      В ИРКУТСКОЙ ОБЛАСТИ</vt:lpstr>
      <vt:lpstr>Презентация PowerPoint</vt:lpstr>
      <vt:lpstr>Заявка на сайте MB38.RU или  по телефону  8 (3952) 202-102 8 (3952) 728-777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Ждем Вас в центре  «Мой бизнес»!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Щербинин Артем Игоревич</dc:creator>
  <cp:lastModifiedBy>Анастасия Анастасия</cp:lastModifiedBy>
  <cp:revision>337</cp:revision>
  <cp:lastPrinted>2020-01-30T03:25:28Z</cp:lastPrinted>
  <dcterms:created xsi:type="dcterms:W3CDTF">2017-08-03T06:31:49Z</dcterms:created>
  <dcterms:modified xsi:type="dcterms:W3CDTF">2024-04-17T08:06:51Z</dcterms:modified>
</cp:coreProperties>
</file>